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1004021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2325551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29687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269678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153182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2609640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2196937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105432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544898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3365FC0-A4A7-4493-806C-2FD229C48414}" type="datetimeFigureOut">
              <a:rPr lang="ru-RU" smtClean="0"/>
              <a:t>14.10.2023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320079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3365FC0-A4A7-4493-806C-2FD229C48414}" type="datetimeFigureOut">
              <a:rPr lang="ru-RU" smtClean="0"/>
              <a:t>14.10.2023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3698763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3365FC0-A4A7-4493-806C-2FD229C48414}" type="datetimeFigureOut">
              <a:rPr lang="ru-RU" smtClean="0"/>
              <a:t>14.10.2023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359311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3365FC0-A4A7-4493-806C-2FD229C48414}" type="datetimeFigureOut">
              <a:rPr lang="ru-RU" smtClean="0"/>
              <a:t>14.10.2023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529380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365FC0-A4A7-4493-806C-2FD229C48414}" type="datetimeFigureOut">
              <a:rPr lang="ru-RU" smtClean="0"/>
              <a:t>14.10.2023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3897957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F3365FC0-A4A7-4493-806C-2FD229C48414}" type="datetimeFigureOut">
              <a:rPr lang="ru-RU" smtClean="0"/>
              <a:t>14.10.2023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316216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3365FC0-A4A7-4493-806C-2FD229C48414}" type="datetimeFigureOut">
              <a:rPr lang="ru-RU" smtClean="0"/>
              <a:t>14.10.2023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5EEAA56-223E-47D1-8972-A6C292ED25F5}" type="slidenum">
              <a:rPr lang="ru-RU" smtClean="0"/>
              <a:t>‹#›</a:t>
            </a:fld>
            <a:endParaRPr lang="ru-RU"/>
          </a:p>
        </p:txBody>
      </p:sp>
    </p:spTree>
    <p:extLst>
      <p:ext uri="{BB962C8B-B14F-4D97-AF65-F5344CB8AC3E}">
        <p14:creationId xmlns:p14="http://schemas.microsoft.com/office/powerpoint/2010/main" val="3305097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3365FC0-A4A7-4493-806C-2FD229C48414}" type="datetimeFigureOut">
              <a:rPr lang="ru-RU" smtClean="0"/>
              <a:t>14.10.2023</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5EEAA56-223E-47D1-8972-A6C292ED25F5}" type="slidenum">
              <a:rPr lang="ru-RU" smtClean="0"/>
              <a:t>‹#›</a:t>
            </a:fld>
            <a:endParaRPr lang="ru-RU"/>
          </a:p>
        </p:txBody>
      </p:sp>
    </p:spTree>
    <p:extLst>
      <p:ext uri="{BB962C8B-B14F-4D97-AF65-F5344CB8AC3E}">
        <p14:creationId xmlns:p14="http://schemas.microsoft.com/office/powerpoint/2010/main" val="48380307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593739">
            <a:off x="768669" y="4023716"/>
            <a:ext cx="2476667" cy="2395674"/>
          </a:xfrm>
          <a:prstGeom prst="rect">
            <a:avLst/>
          </a:prstGeom>
        </p:spPr>
      </p:pic>
      <p:sp>
        <p:nvSpPr>
          <p:cNvPr id="2" name="Заголовок 1"/>
          <p:cNvSpPr>
            <a:spLocks noGrp="1"/>
          </p:cNvSpPr>
          <p:nvPr>
            <p:ph type="ctrTitle"/>
          </p:nvPr>
        </p:nvSpPr>
        <p:spPr>
          <a:xfrm>
            <a:off x="666206" y="352697"/>
            <a:ext cx="8765177" cy="2939971"/>
          </a:xfrm>
        </p:spPr>
        <p:txBody>
          <a:bodyPr>
            <a:normAutofit fontScale="90000"/>
          </a:bodyPr>
          <a:lstStyle/>
          <a:p>
            <a:pPr algn="ctr"/>
            <a:r>
              <a:rPr lang="tt-RU" sz="48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sz="48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М</a:t>
            </a:r>
            <a:r>
              <a:rPr lang="tt-RU" sz="48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әктәпкәчә яш</a:t>
            </a:r>
            <a:r>
              <a:rPr lang="ru-RU" sz="4800" b="1"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ьтәге</a:t>
            </a:r>
            <a:r>
              <a:rPr lang="ru-RU" sz="48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sz="4800" b="1"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балаларны</a:t>
            </a:r>
            <a:r>
              <a:rPr lang="tt-RU" sz="4800"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ң татар халык уеннары аша сөйләм телен үстерү”</a:t>
            </a:r>
            <a:endParaRPr lang="ru-RU" sz="48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476794" y="3500009"/>
            <a:ext cx="9144000" cy="1022213"/>
          </a:xfrm>
        </p:spPr>
        <p:txBody>
          <a:bodyPr>
            <a:normAutofit/>
          </a:bodyPr>
          <a:lstStyle/>
          <a:p>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Татарстан </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Республикасы</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Балык </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Бист</a:t>
            </a:r>
            <a:r>
              <a:rPr lang="tt-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әсе муни</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ципаль</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районы «</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Йолдыз</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бакчасы</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err="1">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муниципаль</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tt-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мәктәпкәчә яшьтәге балаларга белем бирү учреждениясе</a:t>
            </a:r>
            <a:endParaRPr lang="ru-RU" dirty="0">
              <a:solidFill>
                <a:schemeClr val="accent1">
                  <a:lumMod val="50000"/>
                </a:schemeClr>
              </a:solidFill>
              <a:latin typeface="Times New Roman" panose="02020603050405020304" pitchFamily="18" charset="0"/>
              <a:cs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4188499823"/>
              </p:ext>
            </p:extLst>
          </p:nvPr>
        </p:nvGraphicFramePr>
        <p:xfrm>
          <a:off x="4809310" y="6177043"/>
          <a:ext cx="4478382" cy="680957"/>
        </p:xfrm>
        <a:graphic>
          <a:graphicData uri="http://schemas.openxmlformats.org/drawingml/2006/table">
            <a:tbl>
              <a:tblPr/>
              <a:tblGrid>
                <a:gridCol w="4478382">
                  <a:extLst>
                    <a:ext uri="{9D8B030D-6E8A-4147-A177-3AD203B41FA5}">
                      <a16:colId xmlns:a16="http://schemas.microsoft.com/office/drawing/2014/main" val="3002577325"/>
                    </a:ext>
                  </a:extLst>
                </a:gridCol>
              </a:tblGrid>
              <a:tr h="680957">
                <a:tc>
                  <a:txBody>
                    <a:bodyPr/>
                    <a:lstStyle/>
                    <a:p>
                      <a:pPr algn="l">
                        <a:spcAft>
                          <a:spcPts val="0"/>
                        </a:spcAft>
                      </a:pPr>
                      <a:r>
                        <a:rPr lang="tt-RU" sz="1800" dirty="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Шир</a:t>
                      </a:r>
                      <a:r>
                        <a:rPr lang="ru-RU" sz="1800" dirty="0" err="1">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ьязданова</a:t>
                      </a:r>
                      <a:r>
                        <a:rPr lang="ru-RU" sz="1800" dirty="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Зульфия</a:t>
                      </a:r>
                      <a:r>
                        <a:rPr lang="ru-RU" sz="1800" dirty="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 Ш</a:t>
                      </a:r>
                      <a:r>
                        <a:rPr lang="tt-RU" sz="1800" dirty="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әмсевәли </a:t>
                      </a:r>
                      <a:r>
                        <a:rPr lang="tt-RU" sz="1800" dirty="0" smtClean="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кызы</a:t>
                      </a:r>
                    </a:p>
                    <a:p>
                      <a:pPr algn="l">
                        <a:spcAft>
                          <a:spcPts val="0"/>
                        </a:spcAft>
                      </a:pPr>
                      <a:r>
                        <a:rPr lang="tt-RU" sz="1800" dirty="0" smtClean="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Октябр</a:t>
                      </a:r>
                      <a:r>
                        <a:rPr lang="ru-RU" sz="1800" dirty="0" smtClean="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ь</a:t>
                      </a:r>
                      <a:r>
                        <a:rPr lang="ru-RU" sz="1800" baseline="0" dirty="0" smtClean="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rPr>
                        <a:t>, 2023 ел</a:t>
                      </a:r>
                      <a:endParaRPr lang="tt-RU" sz="1800" dirty="0" smtClean="0">
                        <a:solidFill>
                          <a:srgbClr val="4F81BD"/>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8745" marR="118745" marT="0" marB="0">
                    <a:lnL>
                      <a:noFill/>
                    </a:lnL>
                    <a:lnR>
                      <a:noFill/>
                    </a:lnR>
                    <a:lnT>
                      <a:noFill/>
                    </a:lnT>
                    <a:lnB>
                      <a:noFill/>
                    </a:lnB>
                  </a:tcPr>
                </a:tc>
                <a:extLst>
                  <a:ext uri="{0D108BD9-81ED-4DB2-BD59-A6C34878D82A}">
                    <a16:rowId xmlns:a16="http://schemas.microsoft.com/office/drawing/2014/main" val="3886944302"/>
                  </a:ext>
                </a:extLst>
              </a:tr>
            </a:tbl>
          </a:graphicData>
        </a:graphic>
      </p:graphicFrame>
    </p:spTree>
    <p:extLst>
      <p:ext uri="{BB962C8B-B14F-4D97-AF65-F5344CB8AC3E}">
        <p14:creationId xmlns:p14="http://schemas.microsoft.com/office/powerpoint/2010/main" val="5675848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3985" y="217714"/>
            <a:ext cx="8596668" cy="1320800"/>
          </a:xfrm>
        </p:spPr>
        <p:txBody>
          <a:bodyPr>
            <a:normAutofit fontScale="90000"/>
          </a:bodyPr>
          <a:lstStyle/>
          <a:p>
            <a:pPr algn="ctr">
              <a:lnSpc>
                <a:spcPct val="115000"/>
              </a:lnSpc>
              <a:spcAft>
                <a:spcPts val="0"/>
              </a:spcAft>
            </a:pPr>
            <a:r>
              <a:rPr lang="tt-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“Утыр, утыр, Мәликә” уены</a:t>
            </a:r>
            <a:r>
              <a:rPr lang="ru-RU" sz="3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6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72891" y="1930400"/>
            <a:ext cx="6792686" cy="4715690"/>
          </a:xfrm>
        </p:spPr>
      </p:pic>
      <p:sp>
        <p:nvSpPr>
          <p:cNvPr id="3" name="TextBox 2"/>
          <p:cNvSpPr txBox="1"/>
          <p:nvPr/>
        </p:nvSpPr>
        <p:spPr>
          <a:xfrm>
            <a:off x="757646" y="2873829"/>
            <a:ext cx="4010297" cy="1569660"/>
          </a:xfrm>
          <a:prstGeom prst="rect">
            <a:avLst/>
          </a:prstGeom>
          <a:noFill/>
        </p:spPr>
        <p:txBody>
          <a:bodyPr wrap="square" rtlCol="0">
            <a:spAutoFit/>
          </a:bodyPr>
          <a:lstStyle/>
          <a:p>
            <a:r>
              <a:rPr lang="tt-RU" sz="2400" b="1" dirty="0">
                <a:solidFill>
                  <a:schemeClr val="bg2">
                    <a:lumMod val="25000"/>
                  </a:schemeClr>
                </a:solidFill>
                <a:latin typeface="Times New Roman" panose="02020603050405020304" pitchFamily="18" charset="0"/>
                <a:cs typeface="Times New Roman" panose="02020603050405020304" pitchFamily="18" charset="0"/>
              </a:rPr>
              <a:t>Утыр, утыр, Мәликә,</a:t>
            </a:r>
            <a:endParaRPr lang="ru-RU" sz="2400" b="1" dirty="0">
              <a:solidFill>
                <a:schemeClr val="bg2">
                  <a:lumMod val="25000"/>
                </a:schemeClr>
              </a:solidFill>
              <a:latin typeface="Times New Roman" panose="02020603050405020304" pitchFamily="18" charset="0"/>
              <a:cs typeface="Times New Roman" panose="02020603050405020304" pitchFamily="18" charset="0"/>
            </a:endParaRPr>
          </a:p>
          <a:p>
            <a:r>
              <a:rPr lang="tt-RU" sz="2400" b="1" dirty="0">
                <a:solidFill>
                  <a:schemeClr val="bg2">
                    <a:lumMod val="25000"/>
                  </a:schemeClr>
                </a:solidFill>
                <a:latin typeface="Times New Roman" panose="02020603050405020304" pitchFamily="18" charset="0"/>
                <a:cs typeface="Times New Roman" panose="02020603050405020304" pitchFamily="18" charset="0"/>
              </a:rPr>
              <a:t>алмагачның төбенә,</a:t>
            </a:r>
            <a:endParaRPr lang="ru-RU" sz="2400" b="1" dirty="0">
              <a:solidFill>
                <a:schemeClr val="bg2">
                  <a:lumMod val="25000"/>
                </a:schemeClr>
              </a:solidFill>
              <a:latin typeface="Times New Roman" panose="02020603050405020304" pitchFamily="18" charset="0"/>
              <a:cs typeface="Times New Roman" panose="02020603050405020304" pitchFamily="18" charset="0"/>
            </a:endParaRPr>
          </a:p>
          <a:p>
            <a:r>
              <a:rPr lang="tt-RU" sz="2400" b="1" dirty="0">
                <a:solidFill>
                  <a:schemeClr val="bg2">
                    <a:lumMod val="25000"/>
                  </a:schemeClr>
                </a:solidFill>
                <a:latin typeface="Times New Roman" panose="02020603050405020304" pitchFamily="18" charset="0"/>
                <a:cs typeface="Times New Roman" panose="02020603050405020304" pitchFamily="18" charset="0"/>
              </a:rPr>
              <a:t> Кем утырган каршыңа, </a:t>
            </a:r>
            <a:endParaRPr lang="en-US" sz="2400" b="1" dirty="0" smtClean="0">
              <a:solidFill>
                <a:schemeClr val="bg2">
                  <a:lumMod val="25000"/>
                </a:schemeClr>
              </a:solidFill>
              <a:latin typeface="Times New Roman" panose="02020603050405020304" pitchFamily="18" charset="0"/>
              <a:cs typeface="Times New Roman" panose="02020603050405020304" pitchFamily="18" charset="0"/>
            </a:endParaRPr>
          </a:p>
          <a:p>
            <a:r>
              <a:rPr lang="tt-RU" sz="2400" b="1" dirty="0" smtClean="0">
                <a:solidFill>
                  <a:schemeClr val="bg2">
                    <a:lumMod val="25000"/>
                  </a:schemeClr>
                </a:solidFill>
                <a:latin typeface="Times New Roman" panose="02020603050405020304" pitchFamily="18" charset="0"/>
                <a:cs typeface="Times New Roman" panose="02020603050405020304" pitchFamily="18" charset="0"/>
              </a:rPr>
              <a:t>Әйтеп</a:t>
            </a:r>
            <a:r>
              <a:rPr lang="en-US" sz="2400" b="1" dirty="0" smtClean="0">
                <a:solidFill>
                  <a:schemeClr val="bg2">
                    <a:lumMod val="25000"/>
                  </a:schemeClr>
                </a:solidFill>
                <a:latin typeface="Times New Roman" panose="02020603050405020304" pitchFamily="18" charset="0"/>
                <a:cs typeface="Times New Roman" panose="02020603050405020304" pitchFamily="18" charset="0"/>
              </a:rPr>
              <a:t> </a:t>
            </a:r>
            <a:r>
              <a:rPr lang="ru-RU" sz="2400" b="1" dirty="0" err="1" smtClean="0">
                <a:solidFill>
                  <a:schemeClr val="bg2">
                    <a:lumMod val="25000"/>
                  </a:schemeClr>
                </a:solidFill>
                <a:latin typeface="Times New Roman" panose="02020603050405020304" pitchFamily="18" charset="0"/>
                <a:cs typeface="Times New Roman" panose="02020603050405020304" pitchFamily="18" charset="0"/>
              </a:rPr>
              <a:t>бирче</a:t>
            </a:r>
            <a:r>
              <a:rPr lang="ru-RU" sz="2400" b="1" dirty="0" smtClean="0">
                <a:solidFill>
                  <a:schemeClr val="bg2">
                    <a:lumMod val="25000"/>
                  </a:schemeClr>
                </a:solidFill>
                <a:latin typeface="Times New Roman" panose="02020603050405020304" pitchFamily="18" charset="0"/>
                <a:cs typeface="Times New Roman" panose="02020603050405020304" pitchFamily="18" charset="0"/>
              </a:rPr>
              <a:t> </a:t>
            </a:r>
            <a:r>
              <a:rPr lang="ru-RU" sz="2400" b="1" dirty="0" err="1">
                <a:solidFill>
                  <a:schemeClr val="bg2">
                    <a:lumMod val="25000"/>
                  </a:schemeClr>
                </a:solidFill>
                <a:latin typeface="Times New Roman" panose="02020603050405020304" pitchFamily="18" charset="0"/>
                <a:cs typeface="Times New Roman" panose="02020603050405020304" pitchFamily="18" charset="0"/>
              </a:rPr>
              <a:t>тиз</a:t>
            </a:r>
            <a:r>
              <a:rPr lang="ru-RU" sz="2400" b="1" dirty="0">
                <a:solidFill>
                  <a:schemeClr val="bg2">
                    <a:lumMod val="25000"/>
                  </a:schemeClr>
                </a:solidFill>
                <a:latin typeface="Times New Roman" panose="02020603050405020304" pitchFamily="18" charset="0"/>
                <a:cs typeface="Times New Roman" panose="02020603050405020304" pitchFamily="18" charset="0"/>
              </a:rPr>
              <a:t> </a:t>
            </a:r>
            <a:r>
              <a:rPr lang="ru-RU" sz="2400" b="1" dirty="0" err="1">
                <a:solidFill>
                  <a:schemeClr val="bg2">
                    <a:lumMod val="25000"/>
                  </a:schemeClr>
                </a:solidFill>
                <a:latin typeface="Times New Roman" panose="02020603050405020304" pitchFamily="18" charset="0"/>
                <a:cs typeface="Times New Roman" panose="02020603050405020304" pitchFamily="18" charset="0"/>
              </a:rPr>
              <a:t>генә</a:t>
            </a:r>
            <a:r>
              <a:rPr lang="ru-RU" sz="2400" b="1" dirty="0">
                <a:solidFill>
                  <a:schemeClr val="bg2">
                    <a:lumMod val="25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66912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1108" y="2944786"/>
            <a:ext cx="3095897" cy="3913214"/>
          </a:xfrm>
          <a:prstGeom prst="rect">
            <a:avLst/>
          </a:prstGeom>
        </p:spPr>
      </p:pic>
      <p:sp>
        <p:nvSpPr>
          <p:cNvPr id="3" name="Объект 2"/>
          <p:cNvSpPr>
            <a:spLocks noGrp="1"/>
          </p:cNvSpPr>
          <p:nvPr>
            <p:ph idx="1"/>
          </p:nvPr>
        </p:nvSpPr>
        <p:spPr>
          <a:xfrm>
            <a:off x="468327" y="309155"/>
            <a:ext cx="10008083" cy="3880773"/>
          </a:xfrm>
        </p:spPr>
        <p:txBody>
          <a:bodyPr>
            <a:noAutofit/>
          </a:bodyPr>
          <a:lstStyle/>
          <a:p>
            <a:pPr marL="0" indent="0">
              <a:buNone/>
            </a:pPr>
            <a:r>
              <a:rPr lang="tt-RU" sz="2800" b="1" dirty="0" smtClean="0">
                <a:solidFill>
                  <a:schemeClr val="bg2">
                    <a:lumMod val="25000"/>
                  </a:schemeClr>
                </a:solidFill>
                <a:latin typeface="Times New Roman" panose="02020603050405020304" pitchFamily="18" charset="0"/>
                <a:ea typeface="Times New Roman" panose="02020603050405020304" pitchFamily="18" charset="0"/>
              </a:rPr>
              <a:t>     Татар </a:t>
            </a:r>
            <a:r>
              <a:rPr lang="tt-RU" sz="2800" b="1" dirty="0">
                <a:solidFill>
                  <a:schemeClr val="bg2">
                    <a:lumMod val="25000"/>
                  </a:schemeClr>
                </a:solidFill>
                <a:latin typeface="Times New Roman" panose="02020603050405020304" pitchFamily="18" charset="0"/>
                <a:ea typeface="Times New Roman" panose="02020603050405020304" pitchFamily="18" charset="0"/>
              </a:rPr>
              <a:t>халык уеннарын балалар бик тиз ойрәнәләр, теләп, яратып уйныйлар, режим вакытларында, бәйрәмнәрдә бу уеннарны балаларга зур теләк белән тәкъдим итәбез. Сөйләм телен үстерүдә бу уеннарның йогынтысы бик зур. Нәтиҗәсе дә дәвамлы булыр дип ышанам.</a:t>
            </a:r>
            <a:endParaRPr lang="ru-RU" sz="2800" b="1" dirty="0">
              <a:solidFill>
                <a:schemeClr val="bg2">
                  <a:lumMod val="25000"/>
                </a:schemeClr>
              </a:solidFill>
            </a:endParaRPr>
          </a:p>
        </p:txBody>
      </p:sp>
    </p:spTree>
    <p:extLst>
      <p:ext uri="{BB962C8B-B14F-4D97-AF65-F5344CB8AC3E}">
        <p14:creationId xmlns:p14="http://schemas.microsoft.com/office/powerpoint/2010/main" val="40018995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tt-RU" dirty="0">
                <a:solidFill>
                  <a:srgbClr val="000000"/>
                </a:solidFill>
                <a:latin typeface="Times New Roman" panose="02020603050405020304" pitchFamily="18" charset="0"/>
                <a:ea typeface="Times New Roman" panose="02020603050405020304" pitchFamily="18" charset="0"/>
              </a:rPr>
              <a:t> </a:t>
            </a:r>
            <a:r>
              <a:rPr lang="ru-RU" sz="4800" b="1" dirty="0" err="1">
                <a:solidFill>
                  <a:schemeClr val="accent1">
                    <a:lumMod val="50000"/>
                  </a:schemeClr>
                </a:solidFill>
                <a:latin typeface="Times New Roman" panose="02020603050405020304" pitchFamily="18" charset="0"/>
                <a:ea typeface="Times New Roman" panose="02020603050405020304" pitchFamily="18" charset="0"/>
              </a:rPr>
              <a:t>Туган</a:t>
            </a:r>
            <a:r>
              <a:rPr lang="ru-RU" sz="4800" b="1" dirty="0">
                <a:solidFill>
                  <a:schemeClr val="accent1">
                    <a:lumMod val="50000"/>
                  </a:schemeClr>
                </a:solidFill>
                <a:latin typeface="Times New Roman" panose="02020603050405020304" pitchFamily="18" charset="0"/>
                <a:ea typeface="Times New Roman" panose="02020603050405020304" pitchFamily="18" charset="0"/>
              </a:rPr>
              <a:t> </a:t>
            </a:r>
            <a:r>
              <a:rPr lang="ru-RU" sz="4800" b="1" dirty="0" err="1">
                <a:solidFill>
                  <a:schemeClr val="accent1">
                    <a:lumMod val="50000"/>
                  </a:schemeClr>
                </a:solidFill>
                <a:latin typeface="Times New Roman" panose="02020603050405020304" pitchFamily="18" charset="0"/>
                <a:ea typeface="Times New Roman" panose="02020603050405020304" pitchFamily="18" charset="0"/>
              </a:rPr>
              <a:t>телен</a:t>
            </a:r>
            <a:r>
              <a:rPr lang="ru-RU" sz="4800" b="1" dirty="0">
                <a:solidFill>
                  <a:schemeClr val="accent1">
                    <a:lumMod val="50000"/>
                  </a:schemeClr>
                </a:solidFill>
                <a:latin typeface="Times New Roman" panose="02020603050405020304" pitchFamily="18" charset="0"/>
                <a:ea typeface="Times New Roman" panose="02020603050405020304" pitchFamily="18" charset="0"/>
              </a:rPr>
              <a:t> </a:t>
            </a:r>
            <a:r>
              <a:rPr lang="ru-RU" sz="4800" b="1" dirty="0" err="1">
                <a:solidFill>
                  <a:schemeClr val="accent1">
                    <a:lumMod val="50000"/>
                  </a:schemeClr>
                </a:solidFill>
                <a:latin typeface="Times New Roman" panose="02020603050405020304" pitchFamily="18" charset="0"/>
                <a:ea typeface="Times New Roman" panose="02020603050405020304" pitchFamily="18" charset="0"/>
              </a:rPr>
              <a:t>кадерләгән</a:t>
            </a:r>
            <a:r>
              <a:rPr lang="ru-RU" sz="4800" b="1" dirty="0">
                <a:solidFill>
                  <a:schemeClr val="accent1">
                    <a:lumMod val="50000"/>
                  </a:schemeClr>
                </a:solidFill>
                <a:latin typeface="Times New Roman" panose="02020603050405020304" pitchFamily="18" charset="0"/>
                <a:ea typeface="Times New Roman" panose="02020603050405020304" pitchFamily="18" charset="0"/>
              </a:rPr>
              <a:t> </a:t>
            </a:r>
            <a:r>
              <a:rPr lang="ru-RU" sz="4800" b="1" dirty="0" err="1">
                <a:solidFill>
                  <a:schemeClr val="accent1">
                    <a:lumMod val="50000"/>
                  </a:schemeClr>
                </a:solidFill>
                <a:latin typeface="Times New Roman" panose="02020603050405020304" pitchFamily="18" charset="0"/>
                <a:ea typeface="Times New Roman" panose="02020603050405020304" pitchFamily="18" charset="0"/>
              </a:rPr>
              <a:t>халык</a:t>
            </a:r>
            <a:r>
              <a:rPr lang="ru-RU" sz="4800" b="1" dirty="0">
                <a:solidFill>
                  <a:schemeClr val="accent1">
                    <a:lumMod val="50000"/>
                  </a:schemeClr>
                </a:solidFill>
                <a:latin typeface="Times New Roman" panose="02020603050405020304" pitchFamily="18" charset="0"/>
                <a:ea typeface="Times New Roman" panose="02020603050405020304" pitchFamily="18" charset="0"/>
              </a:rPr>
              <a:t> </a:t>
            </a:r>
            <a:r>
              <a:rPr lang="ru-RU" sz="4800" b="1" dirty="0" smtClean="0">
                <a:solidFill>
                  <a:schemeClr val="accent1">
                    <a:lumMod val="50000"/>
                  </a:schemeClr>
                </a:solidFill>
                <a:latin typeface="Times New Roman" panose="02020603050405020304" pitchFamily="18" charset="0"/>
                <a:ea typeface="Times New Roman" panose="02020603050405020304" pitchFamily="18" charset="0"/>
              </a:rPr>
              <a:t/>
            </a:r>
            <a:br>
              <a:rPr lang="ru-RU" sz="4800" b="1" dirty="0" smtClean="0">
                <a:solidFill>
                  <a:schemeClr val="accent1">
                    <a:lumMod val="50000"/>
                  </a:schemeClr>
                </a:solidFill>
                <a:latin typeface="Times New Roman" panose="02020603050405020304" pitchFamily="18" charset="0"/>
                <a:ea typeface="Times New Roman" panose="02020603050405020304" pitchFamily="18" charset="0"/>
              </a:rPr>
            </a:br>
            <a:r>
              <a:rPr lang="ru-RU" sz="4800" b="1" dirty="0" err="1" smtClean="0">
                <a:solidFill>
                  <a:schemeClr val="accent1">
                    <a:lumMod val="50000"/>
                  </a:schemeClr>
                </a:solidFill>
                <a:latin typeface="Times New Roman" panose="02020603050405020304" pitchFamily="18" charset="0"/>
                <a:ea typeface="Times New Roman" panose="02020603050405020304" pitchFamily="18" charset="0"/>
              </a:rPr>
              <a:t>кадерле</a:t>
            </a:r>
            <a:r>
              <a:rPr lang="ru-RU" sz="4800" b="1" dirty="0" smtClean="0">
                <a:solidFill>
                  <a:schemeClr val="accent1">
                    <a:lumMod val="50000"/>
                  </a:schemeClr>
                </a:solidFill>
                <a:latin typeface="Times New Roman" panose="02020603050405020304" pitchFamily="18" charset="0"/>
                <a:ea typeface="Times New Roman" panose="02020603050405020304" pitchFamily="18" charset="0"/>
              </a:rPr>
              <a:t> </a:t>
            </a:r>
            <a:r>
              <a:rPr lang="ru-RU" sz="4800" b="1" dirty="0" err="1" smtClean="0">
                <a:solidFill>
                  <a:schemeClr val="accent1">
                    <a:lumMod val="50000"/>
                  </a:schemeClr>
                </a:solidFill>
                <a:latin typeface="Times New Roman" panose="02020603050405020304" pitchFamily="18" charset="0"/>
                <a:ea typeface="Times New Roman" panose="02020603050405020304" pitchFamily="18" charset="0"/>
              </a:rPr>
              <a:t>булыр</a:t>
            </a:r>
            <a:r>
              <a:rPr lang="ru-RU" sz="4800" b="1" dirty="0" smtClean="0">
                <a:solidFill>
                  <a:schemeClr val="accent1">
                    <a:lumMod val="50000"/>
                  </a:schemeClr>
                </a:solidFill>
                <a:latin typeface="Times New Roman" panose="02020603050405020304" pitchFamily="18" charset="0"/>
                <a:ea typeface="Times New Roman" panose="02020603050405020304" pitchFamily="18" charset="0"/>
              </a:rPr>
              <a:t>.</a:t>
            </a:r>
            <a:endParaRPr lang="ru-RU" sz="4800" b="1" dirty="0">
              <a:solidFill>
                <a:schemeClr val="accent1">
                  <a:lumMod val="50000"/>
                </a:schemeClr>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5853" y="2160588"/>
            <a:ext cx="6900332" cy="3881437"/>
          </a:xfrm>
        </p:spPr>
      </p:pic>
    </p:spTree>
    <p:extLst>
      <p:ext uri="{BB962C8B-B14F-4D97-AF65-F5344CB8AC3E}">
        <p14:creationId xmlns:p14="http://schemas.microsoft.com/office/powerpoint/2010/main" val="23318899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b="1" dirty="0" smtClean="0">
                <a:solidFill>
                  <a:srgbClr val="000000"/>
                </a:solidFill>
                <a:latin typeface="Times New Roman" panose="02020603050405020304" pitchFamily="18" charset="0"/>
                <a:ea typeface="Times New Roman" panose="02020603050405020304" pitchFamily="18" charset="0"/>
              </a:rPr>
              <a:t>Проектның актуал</a:t>
            </a:r>
            <a:r>
              <a:rPr lang="ru-RU" b="1">
                <a:solidFill>
                  <a:srgbClr val="000000"/>
                </a:solidFill>
                <a:latin typeface="Times New Roman" panose="02020603050405020304" pitchFamily="18" charset="0"/>
                <a:ea typeface="Times New Roman" panose="02020603050405020304" pitchFamily="18" charset="0"/>
              </a:rPr>
              <a:t>ь</a:t>
            </a:r>
            <a:r>
              <a:rPr lang="tt-RU" b="1" smtClean="0">
                <a:solidFill>
                  <a:srgbClr val="000000"/>
                </a:solidFill>
                <a:latin typeface="Times New Roman" panose="02020603050405020304" pitchFamily="18" charset="0"/>
                <a:ea typeface="Times New Roman" panose="02020603050405020304" pitchFamily="18" charset="0"/>
              </a:rPr>
              <a:t>лелеге</a:t>
            </a:r>
            <a:r>
              <a:rPr lang="tt-RU" b="1" dirty="0" smtClean="0">
                <a:solidFill>
                  <a:srgbClr val="000000"/>
                </a:solidFill>
                <a:latin typeface="Times New Roman" panose="02020603050405020304" pitchFamily="18" charset="0"/>
                <a:ea typeface="Times New Roman" panose="02020603050405020304" pitchFamily="18" charset="0"/>
              </a:rPr>
              <a:t>:</a:t>
            </a:r>
            <a:endParaRPr lang="ru-RU" dirty="0"/>
          </a:p>
        </p:txBody>
      </p:sp>
      <p:sp>
        <p:nvSpPr>
          <p:cNvPr id="3" name="Объект 2"/>
          <p:cNvSpPr>
            <a:spLocks noGrp="1"/>
          </p:cNvSpPr>
          <p:nvPr>
            <p:ph idx="1"/>
          </p:nvPr>
        </p:nvSpPr>
        <p:spPr>
          <a:xfrm>
            <a:off x="677334" y="1476104"/>
            <a:ext cx="8596668" cy="3964368"/>
          </a:xfrm>
        </p:spPr>
        <p:txBody>
          <a:bodyPr>
            <a:noAutofit/>
          </a:bodyPr>
          <a:lstStyle/>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Балалар бакчасында мәктәпкәчә яшьтәге балаларга милли</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тәрбия бирүдә татар халык уеннары - балаларга телебезнең матурлыгын,</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байлыгын аңларга, аны сиземләргә, үзләрендә күркәм сыйфатлар</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булдырырга, тел хәзинәсен тирәнтен аңларга, кеше өчен газиз булган туган</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җиргә, туган телебезгә мәхәббәт, әти-әниләргә, өлкәннәргә карата хөрмәт</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тәрбияләргә, үзләрендә хезмәт сөю, тыйнаклык, шәфкатьлелек кебек</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tt-RU" sz="2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күркәм сыйфатлар булдырырга ярдәм итә</a:t>
            </a:r>
            <a:r>
              <a:rPr lang="tt-RU" sz="22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200" dirty="0" smtClean="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16578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b="1" dirty="0" smtClean="0">
                <a:solidFill>
                  <a:srgbClr val="000000"/>
                </a:solidFill>
                <a:latin typeface="Times New Roman" panose="02020603050405020304" pitchFamily="18" charset="0"/>
                <a:ea typeface="Times New Roman" panose="02020603050405020304" pitchFamily="18" charset="0"/>
              </a:rPr>
              <a:t>Проектның максаты:</a:t>
            </a:r>
            <a:endParaRPr lang="ru-RU" dirty="0"/>
          </a:p>
        </p:txBody>
      </p:sp>
      <p:sp>
        <p:nvSpPr>
          <p:cNvPr id="3" name="Объект 2"/>
          <p:cNvSpPr>
            <a:spLocks noGrp="1"/>
          </p:cNvSpPr>
          <p:nvPr>
            <p:ph idx="1"/>
          </p:nvPr>
        </p:nvSpPr>
        <p:spPr>
          <a:xfrm>
            <a:off x="677333" y="2160589"/>
            <a:ext cx="8871615" cy="3880773"/>
          </a:xfrm>
        </p:spPr>
        <p:txBody>
          <a:bodyPr>
            <a:normAutofit/>
          </a:bodyPr>
          <a:lstStyle/>
          <a:p>
            <a:r>
              <a:rPr lang="tt-RU" sz="2400" dirty="0">
                <a:solidFill>
                  <a:srgbClr val="000000"/>
                </a:solidFill>
                <a:latin typeface="Times New Roman" panose="02020603050405020304" pitchFamily="18" charset="0"/>
                <a:ea typeface="Times New Roman" panose="02020603050405020304" pitchFamily="18" charset="0"/>
              </a:rPr>
              <a:t>Татар халык уеннары ярдәмендә балаларда түземлелек, кыюлык, гаделлелек кебек сыйфатларны тәрбияләү.</a:t>
            </a:r>
            <a:r>
              <a:rPr lang="tt-RU" sz="2400" dirty="0">
                <a:solidFill>
                  <a:srgbClr val="181818"/>
                </a:solidFill>
                <a:latin typeface="Calibri" panose="020F0502020204030204" pitchFamily="34" charset="0"/>
                <a:ea typeface="Calibri" panose="020F0502020204030204" pitchFamily="34" charset="0"/>
                <a:cs typeface="Times New Roman" panose="02020603050405020304" pitchFamily="18" charset="0"/>
              </a:rPr>
              <a:t> </a:t>
            </a:r>
            <a:r>
              <a:rPr lang="tt-RU" sz="2400" dirty="0">
                <a:solidFill>
                  <a:srgbClr val="000000"/>
                </a:solidFill>
                <a:latin typeface="Times New Roman" panose="02020603050405020304" pitchFamily="18" charset="0"/>
                <a:ea typeface="Times New Roman" panose="02020603050405020304" pitchFamily="18" charset="0"/>
              </a:rPr>
              <a:t>Балаларда уйный белү күнекмәләрен формалаштыру, сюжетның эчтәлеген аңлату һәм аралашу культурасын булдыру.</a:t>
            </a:r>
            <a:endParaRPr lang="ru-RU" sz="2400" dirty="0"/>
          </a:p>
        </p:txBody>
      </p:sp>
    </p:spTree>
    <p:extLst>
      <p:ext uri="{BB962C8B-B14F-4D97-AF65-F5344CB8AC3E}">
        <p14:creationId xmlns:p14="http://schemas.microsoft.com/office/powerpoint/2010/main" val="29796686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b="1" dirty="0" smtClean="0">
                <a:solidFill>
                  <a:srgbClr val="000000"/>
                </a:solidFill>
                <a:latin typeface="Times New Roman" panose="02020603050405020304" pitchFamily="18" charset="0"/>
                <a:ea typeface="Times New Roman" panose="02020603050405020304" pitchFamily="18" charset="0"/>
              </a:rPr>
              <a:t>Проектның бурычлары:</a:t>
            </a:r>
            <a:endParaRPr lang="ru-RU" dirty="0"/>
          </a:p>
        </p:txBody>
      </p:sp>
      <p:sp>
        <p:nvSpPr>
          <p:cNvPr id="3" name="Объект 2"/>
          <p:cNvSpPr>
            <a:spLocks noGrp="1"/>
          </p:cNvSpPr>
          <p:nvPr>
            <p:ph idx="1"/>
          </p:nvPr>
        </p:nvSpPr>
        <p:spPr/>
        <p:txBody>
          <a:bodyPr/>
          <a:lstStyle/>
          <a:p>
            <a:pPr algn="just">
              <a:lnSpc>
                <a:spcPct val="115000"/>
              </a:lnSpc>
              <a:spcAft>
                <a:spcPts val="0"/>
              </a:spcAft>
            </a:pPr>
            <a:r>
              <a:rPr lang="tt-RU"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Татар </a:t>
            </a:r>
            <a:r>
              <a:rPr lang="tt-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халык уеннары аша ихтирам итү, яхшылык, мәрхәмәтлелек, дуслык кебек сыйфатларын формалаштыру;</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tt-RU"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Тәрбиячегә</a:t>
            </a:r>
            <a:r>
              <a:rPr lang="tt-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яшьтәшләренә карата дуслык, ягымлылык, кайгыртучанлык мөнәсәбәтләрен тәрбияләү;</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tt-RU"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Татар </a:t>
            </a:r>
            <a:r>
              <a:rPr lang="tt-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халык иҗатын өйрәнүгә кызыксыну уяту;</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tt-RU"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Сәламәтлек </a:t>
            </a:r>
            <a:r>
              <a:rPr lang="tt-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һәм сәламәт яшәү рәвешенә карата уңай караш формалаштыру.</a:t>
            </a:r>
            <a:endParaRPr lang="ru-RU"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8644717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tt-RU"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Көтелгән </a:t>
            </a:r>
            <a:r>
              <a:rPr lang="tt-RU"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нәтиҗә:</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84218" y="2160589"/>
            <a:ext cx="7367452" cy="3880773"/>
          </a:xfrm>
        </p:spPr>
        <p:txBody>
          <a:bodyPr>
            <a:normAutofit/>
          </a:bodyPr>
          <a:lstStyle/>
          <a:p>
            <a:pPr marL="0" indent="0">
              <a:buNone/>
            </a:pPr>
            <a:r>
              <a:rPr lang="tt-RU" sz="24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Мәктәпкәчә </a:t>
            </a:r>
            <a:r>
              <a:rPr lang="tt-RU"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яшьтәге балаларга уеннар аша инсафлылык, әдәплелек, мәрхәмәтлелек сыйфатларын формалаштыру, татар халык иҗатына кызыксыну уятуга ирешү</a:t>
            </a:r>
            <a:r>
              <a:rPr lang="tt-RU" sz="2400"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57729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52545" y="434840"/>
            <a:ext cx="8596668" cy="753880"/>
          </a:xfrm>
        </p:spPr>
        <p:txBody>
          <a:bodyPr>
            <a:normAutofit fontScale="90000"/>
          </a:bodyPr>
          <a:lstStyle/>
          <a:p>
            <a:pPr algn="ctr">
              <a:spcAft>
                <a:spcPts val="0"/>
              </a:spcAft>
            </a:pPr>
            <a:r>
              <a:rPr lang="tt-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“Яшерәм яулык” уены</a:t>
            </a:r>
            <a:r>
              <a:rPr lang="ru-RU" sz="4000" dirty="0" smtClean="0">
                <a:effectLst/>
                <a:latin typeface="Times New Roman" panose="02020603050405020304" pitchFamily="18" charset="0"/>
                <a:ea typeface="Times New Roman" panose="02020603050405020304" pitchFamily="18" charset="0"/>
              </a:rPr>
              <a:t/>
            </a:r>
            <a:br>
              <a:rPr lang="ru-RU" sz="4000" dirty="0" smtClean="0">
                <a:effectLst/>
                <a:latin typeface="Times New Roman" panose="02020603050405020304" pitchFamily="18" charset="0"/>
                <a:ea typeface="Times New Roman" panose="02020603050405020304" pitchFamily="18" charset="0"/>
              </a:rPr>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08469" y="1774692"/>
            <a:ext cx="5995851" cy="3881524"/>
          </a:xfrm>
        </p:spPr>
      </p:pic>
      <p:sp>
        <p:nvSpPr>
          <p:cNvPr id="5" name="TextBox 4"/>
          <p:cNvSpPr txBox="1"/>
          <p:nvPr/>
        </p:nvSpPr>
        <p:spPr>
          <a:xfrm>
            <a:off x="522514" y="2686594"/>
            <a:ext cx="4937760" cy="1815882"/>
          </a:xfrm>
          <a:prstGeom prst="rect">
            <a:avLst/>
          </a:prstGeom>
          <a:noFill/>
        </p:spPr>
        <p:txBody>
          <a:bodyPr wrap="square" rtlCol="0">
            <a:spAutoFit/>
          </a:bodyPr>
          <a:lstStyle/>
          <a:p>
            <a:r>
              <a:rPr lang="tt-RU" sz="2800" b="1" dirty="0">
                <a:solidFill>
                  <a:schemeClr val="bg2">
                    <a:lumMod val="25000"/>
                  </a:schemeClr>
                </a:solidFill>
                <a:latin typeface="Times New Roman" panose="02020603050405020304" pitchFamily="18" charset="0"/>
                <a:cs typeface="Times New Roman" panose="02020603050405020304" pitchFamily="18" charset="0"/>
              </a:rPr>
              <a:t>Кулъяулыгым яшел, яшел,</a:t>
            </a:r>
            <a:endParaRPr lang="ru-RU" sz="2800" b="1" dirty="0">
              <a:solidFill>
                <a:schemeClr val="bg2">
                  <a:lumMod val="25000"/>
                </a:schemeClr>
              </a:solidFill>
              <a:latin typeface="Times New Roman" panose="02020603050405020304" pitchFamily="18" charset="0"/>
              <a:cs typeface="Times New Roman" panose="02020603050405020304" pitchFamily="18" charset="0"/>
            </a:endParaRPr>
          </a:p>
          <a:p>
            <a:r>
              <a:rPr lang="tt-RU" sz="2800" b="1" dirty="0">
                <a:solidFill>
                  <a:schemeClr val="bg2">
                    <a:lumMod val="25000"/>
                  </a:schemeClr>
                </a:solidFill>
                <a:latin typeface="Times New Roman" panose="02020603050405020304" pitchFamily="18" charset="0"/>
                <a:cs typeface="Times New Roman" panose="02020603050405020304" pitchFamily="18" charset="0"/>
              </a:rPr>
              <a:t>Яшел чирәм астында. </a:t>
            </a:r>
            <a:endParaRPr lang="ru-RU" sz="2800" b="1" dirty="0">
              <a:solidFill>
                <a:schemeClr val="bg2">
                  <a:lumMod val="25000"/>
                </a:schemeClr>
              </a:solidFill>
              <a:latin typeface="Times New Roman" panose="02020603050405020304" pitchFamily="18" charset="0"/>
              <a:cs typeface="Times New Roman" panose="02020603050405020304" pitchFamily="18" charset="0"/>
            </a:endParaRPr>
          </a:p>
          <a:p>
            <a:r>
              <a:rPr lang="tt-RU" sz="2800" b="1" dirty="0">
                <a:solidFill>
                  <a:schemeClr val="bg2">
                    <a:lumMod val="25000"/>
                  </a:schemeClr>
                </a:solidFill>
                <a:latin typeface="Times New Roman" panose="02020603050405020304" pitchFamily="18" charset="0"/>
                <a:cs typeface="Times New Roman" panose="02020603050405020304" pitchFamily="18" charset="0"/>
              </a:rPr>
              <a:t>Сиздермичә ташлап китәм</a:t>
            </a:r>
            <a:endParaRPr lang="ru-RU" sz="2800" b="1" dirty="0">
              <a:solidFill>
                <a:schemeClr val="bg2">
                  <a:lumMod val="25000"/>
                </a:schemeClr>
              </a:solidFill>
              <a:latin typeface="Times New Roman" panose="02020603050405020304" pitchFamily="18" charset="0"/>
              <a:cs typeface="Times New Roman" panose="02020603050405020304" pitchFamily="18" charset="0"/>
            </a:endParaRPr>
          </a:p>
          <a:p>
            <a:r>
              <a:rPr lang="tt-RU" sz="2800" b="1" dirty="0">
                <a:solidFill>
                  <a:schemeClr val="bg2">
                    <a:lumMod val="25000"/>
                  </a:schemeClr>
                </a:solidFill>
                <a:latin typeface="Times New Roman" panose="02020603050405020304" pitchFamily="18" charset="0"/>
                <a:cs typeface="Times New Roman" panose="02020603050405020304" pitchFamily="18" charset="0"/>
              </a:rPr>
              <a:t>Бер иптәшем артына.</a:t>
            </a:r>
            <a:endParaRPr lang="ru-RU" sz="2800" b="1" dirty="0">
              <a:solidFill>
                <a:schemeClr val="bg2">
                  <a:lumMod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5110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5162" y="256903"/>
            <a:ext cx="8596668" cy="1320800"/>
          </a:xfrm>
        </p:spPr>
        <p:txBody>
          <a:bodyPr>
            <a:normAutofit fontScale="90000"/>
          </a:bodyPr>
          <a:lstStyle/>
          <a:p>
            <a:pPr algn="ctr">
              <a:lnSpc>
                <a:spcPct val="115000"/>
              </a:lnSpc>
              <a:spcAft>
                <a:spcPts val="0"/>
              </a:spcAft>
            </a:pPr>
            <a:r>
              <a:rPr lang="tt-RU" sz="44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«Кәрия-Зәкәрия» уены</a:t>
            </a:r>
            <a:r>
              <a:rPr lang="ru-RU" sz="3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6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72446" y="1904275"/>
            <a:ext cx="6936377" cy="4653280"/>
          </a:xfrm>
        </p:spPr>
      </p:pic>
      <p:sp>
        <p:nvSpPr>
          <p:cNvPr id="3" name="TextBox 2"/>
          <p:cNvSpPr txBox="1"/>
          <p:nvPr/>
        </p:nvSpPr>
        <p:spPr>
          <a:xfrm>
            <a:off x="640079" y="2743200"/>
            <a:ext cx="3879669" cy="1815882"/>
          </a:xfrm>
          <a:prstGeom prst="rect">
            <a:avLst/>
          </a:prstGeom>
          <a:noFill/>
        </p:spPr>
        <p:txBody>
          <a:bodyPr wrap="square" rtlCol="0">
            <a:spAutoFit/>
          </a:bodyPr>
          <a:lstStyle/>
          <a:p>
            <a:r>
              <a:rPr lang="tt-RU" sz="2800" b="1">
                <a:solidFill>
                  <a:schemeClr val="bg2">
                    <a:lumMod val="25000"/>
                  </a:schemeClr>
                </a:solidFill>
                <a:latin typeface="Times New Roman" panose="02020603050405020304" pitchFamily="18" charset="0"/>
                <a:cs typeface="Times New Roman" panose="02020603050405020304" pitchFamily="18" charset="0"/>
              </a:rPr>
              <a:t>Бу бик яхшы биюче,</a:t>
            </a:r>
            <a:endParaRPr lang="ru-RU" sz="2800" b="1">
              <a:solidFill>
                <a:schemeClr val="bg2">
                  <a:lumMod val="25000"/>
                </a:schemeClr>
              </a:solidFill>
              <a:latin typeface="Times New Roman" panose="02020603050405020304" pitchFamily="18" charset="0"/>
              <a:cs typeface="Times New Roman" panose="02020603050405020304" pitchFamily="18" charset="0"/>
            </a:endParaRPr>
          </a:p>
          <a:p>
            <a:r>
              <a:rPr lang="ru-RU" sz="2800" b="1">
                <a:solidFill>
                  <a:schemeClr val="bg2">
                    <a:lumMod val="25000"/>
                  </a:schemeClr>
                </a:solidFill>
                <a:latin typeface="Times New Roman" panose="02020603050405020304" pitchFamily="18" charset="0"/>
                <a:cs typeface="Times New Roman" panose="02020603050405020304" pitchFamily="18" charset="0"/>
              </a:rPr>
              <a:t>Бу бик яхшы биюче,</a:t>
            </a:r>
          </a:p>
          <a:p>
            <a:r>
              <a:rPr lang="ru-RU" sz="2800" b="1">
                <a:solidFill>
                  <a:schemeClr val="bg2">
                    <a:lumMod val="25000"/>
                  </a:schemeClr>
                </a:solidFill>
                <a:latin typeface="Times New Roman" panose="02020603050405020304" pitchFamily="18" charset="0"/>
                <a:cs typeface="Times New Roman" panose="02020603050405020304" pitchFamily="18" charset="0"/>
              </a:rPr>
              <a:t>Аның биюе матур,</a:t>
            </a:r>
          </a:p>
          <a:p>
            <a:r>
              <a:rPr lang="ru-RU" sz="2800" b="1">
                <a:solidFill>
                  <a:schemeClr val="bg2">
                    <a:lumMod val="25000"/>
                  </a:schemeClr>
                </a:solidFill>
                <a:latin typeface="Times New Roman" panose="02020603050405020304" pitchFamily="18" charset="0"/>
                <a:cs typeface="Times New Roman" panose="02020603050405020304" pitchFamily="18" charset="0"/>
              </a:rPr>
              <a:t>Аннан үрнәк алыгыз.</a:t>
            </a:r>
          </a:p>
        </p:txBody>
      </p:sp>
    </p:spTree>
    <p:extLst>
      <p:ext uri="{BB962C8B-B14F-4D97-AF65-F5344CB8AC3E}">
        <p14:creationId xmlns:p14="http://schemas.microsoft.com/office/powerpoint/2010/main" val="9760983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4980" y="377372"/>
            <a:ext cx="8596668" cy="1320800"/>
          </a:xfrm>
        </p:spPr>
        <p:txBody>
          <a:bodyPr>
            <a:normAutofit fontScale="90000"/>
          </a:bodyPr>
          <a:lstStyle/>
          <a:p>
            <a:pPr algn="ctr">
              <a:lnSpc>
                <a:spcPct val="115000"/>
              </a:lnSpc>
              <a:spcAft>
                <a:spcPts val="0"/>
              </a:spcAft>
            </a:pP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Түбәтәй</a:t>
            </a:r>
            <a:r>
              <a:rPr lang="ru-RU"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уены</a:t>
            </a:r>
            <a:r>
              <a:rPr lang="ru-RU" sz="36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36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73232" y="1698172"/>
            <a:ext cx="8205409" cy="4911634"/>
          </a:xfrm>
        </p:spPr>
      </p:pic>
      <p:sp>
        <p:nvSpPr>
          <p:cNvPr id="3" name="TextBox 2"/>
          <p:cNvSpPr txBox="1"/>
          <p:nvPr/>
        </p:nvSpPr>
        <p:spPr>
          <a:xfrm>
            <a:off x="522514" y="2717074"/>
            <a:ext cx="3068276" cy="2308324"/>
          </a:xfrm>
          <a:prstGeom prst="rect">
            <a:avLst/>
          </a:prstGeom>
          <a:noFill/>
        </p:spPr>
        <p:txBody>
          <a:bodyPr wrap="none" rtlCol="0">
            <a:spAutoFit/>
          </a:bodyPr>
          <a:lstStyle/>
          <a:p>
            <a:r>
              <a:rPr lang="tt-RU" b="1">
                <a:solidFill>
                  <a:schemeClr val="bg2">
                    <a:lumMod val="25000"/>
                  </a:schemeClr>
                </a:solidFill>
                <a:latin typeface="Times New Roman" panose="02020603050405020304" pitchFamily="18" charset="0"/>
                <a:cs typeface="Times New Roman" panose="02020603050405020304" pitchFamily="18" charset="0"/>
              </a:rPr>
              <a:t>Түбәтәеңне кигәнсең,</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Бик ераклардан килгәнсең.</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Төскә матурлыгың белән</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Шаккаттырыйм дигәнсең.</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Туп-туп, түбәтәй,</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Түбәтәең укалы.</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Чиккән матур түбәтәең</a:t>
            </a:r>
            <a:endParaRPr lang="ru-RU" b="1">
              <a:solidFill>
                <a:schemeClr val="bg2">
                  <a:lumMod val="25000"/>
                </a:schemeClr>
              </a:solidFill>
              <a:latin typeface="Times New Roman" panose="02020603050405020304" pitchFamily="18" charset="0"/>
              <a:cs typeface="Times New Roman" panose="02020603050405020304" pitchFamily="18" charset="0"/>
            </a:endParaRPr>
          </a:p>
          <a:p>
            <a:r>
              <a:rPr lang="tt-RU" b="1">
                <a:solidFill>
                  <a:schemeClr val="bg2">
                    <a:lumMod val="25000"/>
                  </a:schemeClr>
                </a:solidFill>
                <a:latin typeface="Times New Roman" panose="02020603050405020304" pitchFamily="18" charset="0"/>
                <a:cs typeface="Times New Roman" panose="02020603050405020304" pitchFamily="18" charset="0"/>
              </a:rPr>
              <a:t>Менә кемдә тукталды.</a:t>
            </a:r>
            <a:endParaRPr lang="ru-RU" b="1">
              <a:solidFill>
                <a:schemeClr val="bg2">
                  <a:lumMod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5502864"/>
      </p:ext>
    </p:extLst>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Теплый синий">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43</TotalTime>
  <Words>355</Words>
  <Application>Microsoft Office PowerPoint</Application>
  <PresentationFormat>Широкоэкранный</PresentationFormat>
  <Paragraphs>47</Paragraphs>
  <Slides>11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Arial</vt:lpstr>
      <vt:lpstr>Calibri</vt:lpstr>
      <vt:lpstr>Times New Roman</vt:lpstr>
      <vt:lpstr>Trebuchet MS</vt:lpstr>
      <vt:lpstr>Wingdings 3</vt:lpstr>
      <vt:lpstr>Аспект</vt:lpstr>
      <vt:lpstr>“Мәктәпкәчә яшьтәге балаларның татар халык уеннары аша сөйләм телен үстерү”</vt:lpstr>
      <vt:lpstr> Туган телен кадерләгән халык  кадерле булыр.</vt:lpstr>
      <vt:lpstr>Проектның актуальлелеге:</vt:lpstr>
      <vt:lpstr>Проектның максаты:</vt:lpstr>
      <vt:lpstr>Проектның бурычлары:</vt:lpstr>
      <vt:lpstr>Көтелгән нәтиҗә:</vt:lpstr>
      <vt:lpstr>“Яшерәм яулык” уены </vt:lpstr>
      <vt:lpstr>«Кәрия-Зәкәрия» уены </vt:lpstr>
      <vt:lpstr>«Түбәтәй» уены </vt:lpstr>
      <vt:lpstr>“Утыр, утыр, Мәликә” уены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“Мәктәпкәчә яшьтәге балаларның татар халык уеннары аша сөйләм телен үстерү”</dc:title>
  <dc:creator>ilnaz116akhmetshin@outlook.com</dc:creator>
  <cp:lastModifiedBy>ilnaz116akhmetshin@outlook.com</cp:lastModifiedBy>
  <cp:revision>8</cp:revision>
  <dcterms:created xsi:type="dcterms:W3CDTF">2023-10-10T18:08:22Z</dcterms:created>
  <dcterms:modified xsi:type="dcterms:W3CDTF">2023-10-14T05:37:18Z</dcterms:modified>
</cp:coreProperties>
</file>